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1" r:id="rId4"/>
    <p:sldId id="260" r:id="rId5"/>
    <p:sldId id="258" r:id="rId6"/>
    <p:sldId id="259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1" autoAdjust="0"/>
    <p:restoredTop sz="94660"/>
  </p:normalViewPr>
  <p:slideViewPr>
    <p:cSldViewPr snapToGrid="0">
      <p:cViewPr varScale="1">
        <p:scale>
          <a:sx n="77" d="100"/>
          <a:sy n="77" d="100"/>
        </p:scale>
        <p:origin x="49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761450" y="-115867"/>
            <a:ext cx="8001000" cy="2971801"/>
          </a:xfrm>
        </p:spPr>
        <p:txBody>
          <a:bodyPr/>
          <a:lstStyle/>
          <a:p>
            <a:pPr algn="ctr"/>
            <a:r>
              <a:rPr lang="pl-PL" dirty="0"/>
              <a:t>Bitwa pod Oliwą</a:t>
            </a:r>
            <a:endParaRPr lang="de-DE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6361634" y="3079780"/>
            <a:ext cx="6400800" cy="1947333"/>
          </a:xfrm>
        </p:spPr>
        <p:txBody>
          <a:bodyPr/>
          <a:lstStyle/>
          <a:p>
            <a:r>
              <a:rPr lang="pl-PL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Magdalena Cygan </a:t>
            </a:r>
          </a:p>
          <a:p>
            <a:r>
              <a:rPr lang="pl-PL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Franciszek Zelek </a:t>
            </a:r>
          </a:p>
          <a:p>
            <a:r>
              <a:rPr lang="pl-PL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Patrycja </a:t>
            </a:r>
            <a:r>
              <a:rPr lang="pl-PL" b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Gawara</a:t>
            </a:r>
            <a:endParaRPr lang="pl-PL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r>
              <a:rPr lang="pl-PL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Alicja Popławska </a:t>
            </a:r>
            <a:endParaRPr lang="de-DE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090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540933" y="-159824"/>
            <a:ext cx="8534400" cy="1507067"/>
          </a:xfrm>
        </p:spPr>
        <p:txBody>
          <a:bodyPr/>
          <a:lstStyle/>
          <a:p>
            <a:pPr algn="ctr"/>
            <a:r>
              <a:rPr lang="pl-PL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Kiedy się odbyła Bitwa pod oliwą ?</a:t>
            </a:r>
            <a:endParaRPr lang="de-DE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71685" y="615630"/>
            <a:ext cx="4937655" cy="3615267"/>
          </a:xfrm>
        </p:spPr>
        <p:txBody>
          <a:bodyPr/>
          <a:lstStyle/>
          <a:p>
            <a:r>
              <a:rPr lang="pl-PL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Bitwa pod oliwą  odbyła  się 28 listopada 1627 na redzie Gdańska. </a:t>
            </a:r>
            <a:endParaRPr lang="de-DE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970133" y="1031541"/>
            <a:ext cx="4934479" cy="3615266"/>
          </a:xfrm>
        </p:spPr>
        <p:txBody>
          <a:bodyPr/>
          <a:lstStyle/>
          <a:p>
            <a:pPr marL="0" indent="0">
              <a:buNone/>
            </a:pPr>
            <a:r>
              <a:rPr lang="pl-PL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Ta bitwa jest stoczona  pomiędzy  flotą polską a eskadrą  okrętów szwedzkich .</a:t>
            </a:r>
            <a:endParaRPr lang="de-DE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3048000" y="31058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de-DE" dirty="0"/>
          </a:p>
        </p:txBody>
      </p:sp>
      <p:sp>
        <p:nvSpPr>
          <p:cNvPr id="6" name="Prostokąt 5"/>
          <p:cNvSpPr/>
          <p:nvPr/>
        </p:nvSpPr>
        <p:spPr>
          <a:xfrm>
            <a:off x="3048000" y="31058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de-DE" dirty="0"/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835059">
            <a:off x="4040399" y="3475167"/>
            <a:ext cx="3486150" cy="315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0899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352256" y="0"/>
            <a:ext cx="8534400" cy="1507067"/>
          </a:xfrm>
        </p:spPr>
        <p:txBody>
          <a:bodyPr/>
          <a:lstStyle/>
          <a:p>
            <a:r>
              <a:rPr lang="pl-PL" dirty="0"/>
              <a:t>Jak doszło do bitwy ?</a:t>
            </a:r>
            <a:endParaRPr lang="de-DE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746841" y="1825669"/>
            <a:ext cx="4937655" cy="3615267"/>
          </a:xfrm>
        </p:spPr>
        <p:txBody>
          <a:bodyPr/>
          <a:lstStyle/>
          <a:p>
            <a:r>
              <a:rPr lang="pl-PL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Do bitwy doszło, gdy patrolująca Zatokę Gdańską szwedzka eskadra płynąca od Helu w kierunku </a:t>
            </a:r>
            <a:r>
              <a:rPr lang="pl-PL" b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Redłowa</a:t>
            </a:r>
            <a:r>
              <a:rPr lang="pl-PL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, dostrzegła na redzie Gdańska polskie okręty. Szwedzi płynęli w dwóch grupach – w pierwszej grupie okręt admiralski „</a:t>
            </a:r>
            <a:r>
              <a:rPr lang="pl-PL" b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Tigern</a:t>
            </a:r>
            <a:r>
              <a:rPr lang="pl-PL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” i okręt wiceadmiralski </a:t>
            </a:r>
            <a:r>
              <a:rPr lang="pl-PL" b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Pelikanen</a:t>
            </a:r>
            <a:r>
              <a:rPr lang="pl-PL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 , a w drugiej grupie pozostałe okręty z </a:t>
            </a:r>
            <a:r>
              <a:rPr lang="pl-PL" b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Solenem</a:t>
            </a:r>
            <a:r>
              <a:rPr lang="pl-PL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 na czele.</a:t>
            </a:r>
            <a:endParaRPr lang="de-DE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5" name="Symbol zastępczy zawartości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 rot="1311952">
            <a:off x="6329051" y="1825669"/>
            <a:ext cx="4921439" cy="30759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004032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10097" y="127927"/>
            <a:ext cx="8534400" cy="1507067"/>
          </a:xfrm>
        </p:spPr>
        <p:txBody>
          <a:bodyPr/>
          <a:lstStyle/>
          <a:p>
            <a:r>
              <a:rPr lang="pl-PL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Postacie , które brały udział w bitwie :</a:t>
            </a:r>
            <a:endParaRPr lang="de-DE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759367" y="1634994"/>
            <a:ext cx="4937655" cy="3615267"/>
          </a:xfrm>
        </p:spPr>
        <p:txBody>
          <a:bodyPr>
            <a:normAutofit fontScale="92500" lnSpcReduction="10000"/>
          </a:bodyPr>
          <a:lstStyle/>
          <a:p>
            <a:r>
              <a:rPr lang="pl-PL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Admirałem polskiej floty był wówczas Wilhelm </a:t>
            </a:r>
            <a:r>
              <a:rPr lang="pl-PL" b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Appelmann</a:t>
            </a:r>
            <a:r>
              <a:rPr lang="pl-PL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, lecz z powodu choroby nie mógł wziąć udziału w bitwie.</a:t>
            </a:r>
          </a:p>
          <a:p>
            <a:r>
              <a:rPr lang="pl-PL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Arend </a:t>
            </a:r>
            <a:r>
              <a:rPr lang="pl-PL" b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Dickmann</a:t>
            </a:r>
            <a:r>
              <a:rPr lang="pl-PL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 – Admirał wyznaczony  na zastępstwo Wilhelma , przez królewskich komisarzy.</a:t>
            </a:r>
          </a:p>
          <a:p>
            <a:r>
              <a:rPr lang="pl-PL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Jan </a:t>
            </a:r>
            <a:r>
              <a:rPr lang="pl-PL" b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Storch</a:t>
            </a:r>
            <a:r>
              <a:rPr lang="pl-PL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- Dowódca piechoty morskiej</a:t>
            </a:r>
          </a:p>
          <a:p>
            <a:r>
              <a:rPr lang="pl-PL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Herman </a:t>
            </a:r>
            <a:r>
              <a:rPr lang="pl-PL" b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Witte</a:t>
            </a:r>
            <a:r>
              <a:rPr lang="pl-PL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 – Dowódca artylerii okrętowe</a:t>
            </a:r>
            <a:endParaRPr lang="de-DE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6" name="Symbol zastępczy zawartości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 rot="1384103">
            <a:off x="7338235" y="1635125"/>
            <a:ext cx="2674906" cy="361473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938750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gradFill rotWithShape="1">
            <a:gsLst>
              <a:gs pos="10000">
                <a:schemeClr val="bg2">
                  <a:tint val="97000"/>
                  <a:hueMod val="92000"/>
                  <a:satMod val="169000"/>
                  <a:lumMod val="164000"/>
                </a:schemeClr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  <a:ln>
            <a:noFill/>
          </a:ln>
          <a:effectLst/>
        </p:spPr>
      </p:sp>
      <p:grpSp>
        <p:nvGrpSpPr>
          <p:cNvPr id="12" name="Group 11"/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3" name="Straight Connector 12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" name="Symbol zastępczy zawartości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882095" y="498430"/>
            <a:ext cx="5705241" cy="3811101"/>
          </a:xfrm>
          <a:prstGeom prst="rect">
            <a:avLst/>
          </a:prstGeom>
          <a:effectLst>
            <a:innerShdw blurRad="57150" dist="38100" dir="14460000">
              <a:prstClr val="black">
                <a:alpha val="70000"/>
              </a:prstClr>
            </a:innerShdw>
          </a:effectLst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72569" y="4428066"/>
            <a:ext cx="8534400" cy="150706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 </a:t>
            </a:r>
            <a:r>
              <a:rPr lang="en-US" b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Polskie</a:t>
            </a:r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Okręty</a:t>
            </a:r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działające</a:t>
            </a:r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 w </a:t>
            </a:r>
            <a:r>
              <a:rPr lang="en-US" b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bitwie</a:t>
            </a:r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 pod </a:t>
            </a:r>
            <a:r>
              <a:rPr lang="en-US" b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oliwą</a:t>
            </a:r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 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499654" y="482277"/>
            <a:ext cx="4895177" cy="3827254"/>
          </a:xfrm>
        </p:spPr>
        <p:txBody>
          <a:bodyPr vert="horz" lIns="91440" tIns="45720" rIns="91440" bIns="45720" rtlCol="0" anchor="ctr">
            <a:normAutofit lnSpcReduction="10000"/>
          </a:bodyPr>
          <a:lstStyle/>
          <a:p>
            <a:r>
              <a:rPr lang="en-US" b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Święty</a:t>
            </a:r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 Jerzy </a:t>
            </a:r>
            <a:r>
              <a:rPr lang="pl-PL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, Panna Wodna</a:t>
            </a:r>
            <a:endParaRPr lang="en-US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r>
              <a:rPr lang="en-US" b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Król</a:t>
            </a:r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Dawid</a:t>
            </a:r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pl-PL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,</a:t>
            </a:r>
            <a:endParaRPr lang="en-US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r>
              <a:rPr lang="en-US" b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Arka</a:t>
            </a:r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 No</a:t>
            </a:r>
            <a:r>
              <a:rPr lang="pl-PL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ego ,</a:t>
            </a:r>
            <a:endParaRPr lang="en-US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r>
              <a:rPr lang="en-US" b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Biały</a:t>
            </a:r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 Lew </a:t>
            </a:r>
            <a:r>
              <a:rPr lang="pl-PL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,</a:t>
            </a:r>
            <a:endParaRPr lang="en-US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r>
              <a:rPr lang="en-US" b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Płomień</a:t>
            </a:r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pl-PL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,</a:t>
            </a:r>
            <a:endParaRPr lang="en-US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r>
              <a:rPr lang="en-US" b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Latający</a:t>
            </a:r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Jeleń</a:t>
            </a:r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pl-PL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 ,               </a:t>
            </a:r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</a:p>
          <a:p>
            <a:r>
              <a:rPr lang="en-US" b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Czarny</a:t>
            </a:r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 Kruk </a:t>
            </a:r>
            <a:r>
              <a:rPr lang="pl-PL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,</a:t>
            </a:r>
            <a:endParaRPr lang="en-US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r>
              <a:rPr lang="en-US" b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Żółty</a:t>
            </a:r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 Lew </a:t>
            </a:r>
            <a:r>
              <a:rPr lang="pl-PL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,</a:t>
            </a:r>
          </a:p>
          <a:p>
            <a:r>
              <a:rPr lang="pl-PL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Wodnik,</a:t>
            </a:r>
            <a:endParaRPr lang="en-US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0698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1.66667E-6 4.44444E-6 L 1.66667E-6 -0.07223 " pathEditMode="relative" rAng="0" ptsTypes="AA">
                                      <p:cBhvr>
                                        <p:cTn id="4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4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	</a:t>
            </a:r>
            <a:r>
              <a:rPr lang="pl-PL" b="1" dirty="0"/>
              <a:t>Szwedzkie okręty działające w bitwie pod oliwą:</a:t>
            </a:r>
            <a:endParaRPr lang="de-DE" b="1" dirty="0"/>
          </a:p>
        </p:txBody>
      </p:sp>
      <p:pic>
        <p:nvPicPr>
          <p:cNvPr id="5" name="Symbol zastępczy zawartości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46009" y="435279"/>
            <a:ext cx="4819650" cy="36147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de-DE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Tigern </a:t>
            </a:r>
          </a:p>
          <a:p>
            <a:r>
              <a:rPr lang="de-DE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Solen </a:t>
            </a:r>
          </a:p>
          <a:p>
            <a:r>
              <a:rPr lang="de-DE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Pelikan</a:t>
            </a:r>
            <a:r>
              <a:rPr lang="pl-PL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en</a:t>
            </a:r>
            <a:endParaRPr lang="de-DE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r>
              <a:rPr lang="de-DE" b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Manem</a:t>
            </a:r>
            <a:r>
              <a:rPr lang="de-DE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</a:p>
          <a:p>
            <a:r>
              <a:rPr lang="de-DE" b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Enhörningen</a:t>
            </a:r>
            <a:r>
              <a:rPr lang="de-DE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pl-PL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(</a:t>
            </a:r>
            <a:r>
              <a:rPr lang="pl-PL" b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Nwm</a:t>
            </a:r>
            <a:r>
              <a:rPr lang="pl-PL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 jak to się czyta )</a:t>
            </a:r>
            <a:endParaRPr lang="de-DE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r>
              <a:rPr lang="de-DE" b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Papegoja</a:t>
            </a:r>
            <a:r>
              <a:rPr lang="pl-PL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n</a:t>
            </a:r>
            <a:endParaRPr lang="de-DE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4738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15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17"/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9" name="Straight Connector 18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 useBgFill="1">
        <p:nvSpPr>
          <p:cNvPr id="25" name="Snip Diagonal Corner Rectangle 2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212" y="641648"/>
            <a:ext cx="6575496" cy="5286838"/>
          </a:xfrm>
          <a:prstGeom prst="snip2DiagRect">
            <a:avLst>
              <a:gd name="adj1" fmla="val 8741"/>
              <a:gd name="adj2" fmla="val 0"/>
            </a:avLst>
          </a:prstGeom>
          <a:ln>
            <a:noFill/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Symbol zastępczy zawartości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217" y="1818619"/>
            <a:ext cx="5641063" cy="2891044"/>
          </a:xfrm>
          <a:prstGeom prst="rect">
            <a:avLst/>
          </a:prstGeom>
        </p:spPr>
      </p:pic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7943920" y="2034915"/>
            <a:ext cx="3382941" cy="1142462"/>
          </a:xfrm>
        </p:spPr>
        <p:txBody>
          <a:bodyPr anchor="b">
            <a:normAutofit/>
          </a:bodyPr>
          <a:lstStyle/>
          <a:p>
            <a:r>
              <a:rPr lang="pl-PL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Dziękujemy za uwagę </a:t>
            </a:r>
            <a:r>
              <a:rPr lang="pl-PL" sz="2400" b="1" dirty="0">
                <a:solidFill>
                  <a:schemeClr val="tx1">
                    <a:lumMod val="95000"/>
                    <a:lumOff val="5000"/>
                  </a:schemeClr>
                </a:solidFill>
                <a:sym typeface="Wingdings" panose="05000000000000000000" pitchFamily="2" charset="2"/>
              </a:rPr>
              <a:t> </a:t>
            </a:r>
            <a:endParaRPr lang="de-DE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8073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Wycinek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208</Words>
  <Application>Microsoft Office PowerPoint</Application>
  <PresentationFormat>Panoramiczny</PresentationFormat>
  <Paragraphs>33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1" baseType="lpstr">
      <vt:lpstr>Century Gothic</vt:lpstr>
      <vt:lpstr>Wingdings</vt:lpstr>
      <vt:lpstr>Wingdings 3</vt:lpstr>
      <vt:lpstr>Wycinek</vt:lpstr>
      <vt:lpstr>Bitwa pod Oliwą</vt:lpstr>
      <vt:lpstr>Kiedy się odbyła Bitwa pod oliwą ?</vt:lpstr>
      <vt:lpstr>Jak doszło do bitwy ?</vt:lpstr>
      <vt:lpstr>Postacie , które brały udział w bitwie :</vt:lpstr>
      <vt:lpstr> Polskie Okręty działające w bitwie pod oliwą :</vt:lpstr>
      <vt:lpstr> Szwedzkie okręty działające w bitwie pod oliwą:</vt:lpstr>
      <vt:lpstr>Dziękujemy za uwagę 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Bitwa pod Oliwą</dc:title>
  <dc:creator>Andrzej</dc:creator>
  <cp:lastModifiedBy>Andrzej</cp:lastModifiedBy>
  <cp:revision>10</cp:revision>
  <dcterms:created xsi:type="dcterms:W3CDTF">2017-05-25T18:43:57Z</dcterms:created>
  <dcterms:modified xsi:type="dcterms:W3CDTF">2017-05-25T20:09:26Z</dcterms:modified>
</cp:coreProperties>
</file>