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1" r:id="rId4"/>
    <p:sldId id="260" r:id="rId5"/>
    <p:sldId id="258" r:id="rId6"/>
    <p:sldId id="259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77" d="100"/>
          <a:sy n="77" d="100"/>
        </p:scale>
        <p:origin x="49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761450" y="-115867"/>
            <a:ext cx="8001000" cy="2971801"/>
          </a:xfrm>
        </p:spPr>
        <p:txBody>
          <a:bodyPr/>
          <a:lstStyle/>
          <a:p>
            <a:pPr algn="ctr"/>
            <a:r>
              <a:rPr lang="pl-PL" dirty="0"/>
              <a:t>Bitwa pod Oliwą</a:t>
            </a:r>
            <a:endParaRPr lang="de-DE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361634" y="3079780"/>
            <a:ext cx="6400800" cy="1947333"/>
          </a:xfrm>
        </p:spPr>
        <p:txBody>
          <a:bodyPr/>
          <a:lstStyle/>
          <a:p>
            <a:r>
              <a:rPr lang="pl-PL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Magdalena Cygan </a:t>
            </a:r>
          </a:p>
          <a:p>
            <a:r>
              <a:rPr lang="pl-PL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Franciszek Zelek </a:t>
            </a:r>
          </a:p>
          <a:p>
            <a:r>
              <a:rPr lang="pl-PL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Patrycja </a:t>
            </a:r>
            <a:r>
              <a:rPr lang="pl-PL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Gawara</a:t>
            </a:r>
            <a:endParaRPr lang="pl-PL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pl-PL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Alicja Popławska </a:t>
            </a:r>
            <a:endParaRPr lang="de-DE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90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40933" y="-159824"/>
            <a:ext cx="8534400" cy="1507067"/>
          </a:xfrm>
        </p:spPr>
        <p:txBody>
          <a:bodyPr/>
          <a:lstStyle/>
          <a:p>
            <a:pPr algn="ctr"/>
            <a:r>
              <a:rPr lang="pl-PL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Kiedy się odbyła Bitwa pod oliwą ?</a:t>
            </a:r>
            <a:endParaRPr lang="de-DE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71685" y="615630"/>
            <a:ext cx="4937655" cy="3615267"/>
          </a:xfrm>
        </p:spPr>
        <p:txBody>
          <a:bodyPr/>
          <a:lstStyle/>
          <a:p>
            <a:r>
              <a:rPr lang="pl-PL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Bitwa pod oliwą  odbyła  się 28 listopada 1627 na redzie Gdańska. </a:t>
            </a:r>
            <a:endParaRPr lang="de-DE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970133" y="1031541"/>
            <a:ext cx="4934479" cy="3615266"/>
          </a:xfrm>
        </p:spPr>
        <p:txBody>
          <a:bodyPr/>
          <a:lstStyle/>
          <a:p>
            <a:pPr marL="0" indent="0">
              <a:buNone/>
            </a:pPr>
            <a:r>
              <a:rPr lang="pl-PL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Ta bitwa jest stoczona  pomiędzy  flotą polską a eskadrą  okrętów szwedzkich .</a:t>
            </a:r>
            <a:endParaRPr lang="de-DE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de-DE" dirty="0"/>
          </a:p>
        </p:txBody>
      </p:sp>
      <p:sp>
        <p:nvSpPr>
          <p:cNvPr id="6" name="Prostokąt 5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de-DE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35059">
            <a:off x="4040399" y="3475167"/>
            <a:ext cx="3486150" cy="315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899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52256" y="0"/>
            <a:ext cx="8534400" cy="1507067"/>
          </a:xfrm>
        </p:spPr>
        <p:txBody>
          <a:bodyPr/>
          <a:lstStyle/>
          <a:p>
            <a:r>
              <a:rPr lang="pl-PL" dirty="0"/>
              <a:t>Jak doszło do bitwy ?</a:t>
            </a:r>
            <a:endParaRPr lang="de-DE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746841" y="1825669"/>
            <a:ext cx="4937655" cy="3615267"/>
          </a:xfrm>
        </p:spPr>
        <p:txBody>
          <a:bodyPr/>
          <a:lstStyle/>
          <a:p>
            <a:r>
              <a:rPr lang="pl-PL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Do bitwy doszło, gdy patrolująca Zatokę Gdańską szwedzka eskadra płynąca od Helu w kierunku </a:t>
            </a:r>
            <a:r>
              <a:rPr lang="pl-PL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Redłowa</a:t>
            </a:r>
            <a:r>
              <a:rPr lang="pl-PL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dostrzegła na redzie Gdańska polskie okręty. Szwedzi płynęli w dwóch grupach – w pierwszej grupie okręt admiralski „</a:t>
            </a:r>
            <a:r>
              <a:rPr lang="pl-PL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Tigern</a:t>
            </a:r>
            <a:r>
              <a:rPr lang="pl-PL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” i okręt wiceadmiralski </a:t>
            </a:r>
            <a:r>
              <a:rPr lang="pl-PL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Pelikanen</a:t>
            </a:r>
            <a:r>
              <a:rPr lang="pl-PL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, a w drugiej grupie pozostałe okręty z </a:t>
            </a:r>
            <a:r>
              <a:rPr lang="pl-PL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Solenem</a:t>
            </a:r>
            <a:r>
              <a:rPr lang="pl-PL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na czele.</a:t>
            </a:r>
            <a:endParaRPr lang="de-DE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 rot="1311952">
            <a:off x="6329051" y="1825669"/>
            <a:ext cx="4921439" cy="3075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04032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10097" y="127927"/>
            <a:ext cx="8534400" cy="1507067"/>
          </a:xfrm>
        </p:spPr>
        <p:txBody>
          <a:bodyPr/>
          <a:lstStyle/>
          <a:p>
            <a:r>
              <a:rPr lang="pl-PL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Postacie , które brały udział w bitwie :</a:t>
            </a:r>
            <a:endParaRPr lang="de-DE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759367" y="1634994"/>
            <a:ext cx="4937655" cy="3615267"/>
          </a:xfrm>
        </p:spPr>
        <p:txBody>
          <a:bodyPr>
            <a:normAutofit fontScale="92500" lnSpcReduction="10000"/>
          </a:bodyPr>
          <a:lstStyle/>
          <a:p>
            <a:r>
              <a:rPr lang="pl-PL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Admirałem polskiej floty był wówczas Wilhelm </a:t>
            </a:r>
            <a:r>
              <a:rPr lang="pl-PL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Appelmann</a:t>
            </a:r>
            <a:r>
              <a:rPr lang="pl-PL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lecz z powodu choroby nie mógł wziąć udziału w bitwie.</a:t>
            </a:r>
          </a:p>
          <a:p>
            <a:r>
              <a:rPr lang="pl-PL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Arend </a:t>
            </a:r>
            <a:r>
              <a:rPr lang="pl-PL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Dickmann</a:t>
            </a:r>
            <a:r>
              <a:rPr lang="pl-PL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– Admirał wyznaczony  na zastępstwo Wilhelma , przez królewskich komisarzy.</a:t>
            </a:r>
          </a:p>
          <a:p>
            <a:r>
              <a:rPr lang="pl-PL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Jan </a:t>
            </a:r>
            <a:r>
              <a:rPr lang="pl-PL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Storch</a:t>
            </a:r>
            <a:r>
              <a:rPr lang="pl-PL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- Dowódca piechoty morskiej</a:t>
            </a:r>
          </a:p>
          <a:p>
            <a:r>
              <a:rPr lang="pl-PL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Herman </a:t>
            </a:r>
            <a:r>
              <a:rPr lang="pl-PL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Witte</a:t>
            </a:r>
            <a:r>
              <a:rPr lang="pl-PL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– Dowódca artylerii okrętowe</a:t>
            </a:r>
            <a:endParaRPr lang="de-DE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 rot="1384103">
            <a:off x="7338235" y="1635125"/>
            <a:ext cx="2674906" cy="36147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38750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10000">
                <a:schemeClr val="bg2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bg2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  <a:effectLst/>
        </p:spPr>
      </p:sp>
      <p:grpSp>
        <p:nvGrpSpPr>
          <p:cNvPr id="12" name="Group 11"/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3" name="Straight Connector 12"/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82095" y="498430"/>
            <a:ext cx="5705241" cy="3811101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2569" y="4428066"/>
            <a:ext cx="8534400" cy="15070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 </a:t>
            </a:r>
            <a:r>
              <a:rPr lang="en-US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Polskie</a:t>
            </a:r>
            <a:r>
              <a:rPr lang="en-US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Okręty</a:t>
            </a:r>
            <a:r>
              <a:rPr lang="en-US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działające</a:t>
            </a:r>
            <a:r>
              <a:rPr lang="en-US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w </a:t>
            </a:r>
            <a:r>
              <a:rPr lang="en-US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bitwie</a:t>
            </a:r>
            <a:r>
              <a:rPr lang="en-US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pod </a:t>
            </a:r>
            <a:r>
              <a:rPr lang="en-US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oliwą</a:t>
            </a:r>
            <a:r>
              <a:rPr lang="en-US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: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499654" y="482277"/>
            <a:ext cx="4895177" cy="3827254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r>
              <a:rPr lang="en-US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Święty</a:t>
            </a:r>
            <a:r>
              <a:rPr lang="en-US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Jerzy </a:t>
            </a:r>
            <a:r>
              <a:rPr lang="pl-PL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Panna Wodna</a:t>
            </a:r>
            <a:endParaRPr lang="en-US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en-US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Król</a:t>
            </a:r>
            <a:r>
              <a:rPr lang="en-US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Dawid</a:t>
            </a:r>
            <a:r>
              <a:rPr lang="en-US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pl-PL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,</a:t>
            </a:r>
            <a:endParaRPr lang="en-US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en-US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Arka</a:t>
            </a:r>
            <a:r>
              <a:rPr lang="en-US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No</a:t>
            </a:r>
            <a:r>
              <a:rPr lang="pl-PL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ego ,</a:t>
            </a:r>
            <a:endParaRPr lang="en-US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en-US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Biały</a:t>
            </a:r>
            <a:r>
              <a:rPr lang="en-US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Lew </a:t>
            </a:r>
            <a:r>
              <a:rPr lang="pl-PL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,</a:t>
            </a:r>
            <a:endParaRPr lang="en-US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en-US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Płomień</a:t>
            </a:r>
            <a:r>
              <a:rPr lang="en-US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pl-PL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,</a:t>
            </a:r>
            <a:endParaRPr lang="en-US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en-US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Latający</a:t>
            </a:r>
            <a:r>
              <a:rPr lang="en-US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Jeleń</a:t>
            </a:r>
            <a:r>
              <a:rPr lang="en-US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pl-PL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,               </a:t>
            </a:r>
            <a:r>
              <a:rPr lang="en-US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</a:p>
          <a:p>
            <a:r>
              <a:rPr lang="en-US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Czarny</a:t>
            </a:r>
            <a:r>
              <a:rPr lang="en-US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Kruk </a:t>
            </a:r>
            <a:r>
              <a:rPr lang="pl-PL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,</a:t>
            </a:r>
            <a:endParaRPr lang="en-US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en-US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Żółty</a:t>
            </a:r>
            <a:r>
              <a:rPr lang="en-US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Lew </a:t>
            </a:r>
            <a:r>
              <a:rPr lang="pl-PL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,</a:t>
            </a:r>
          </a:p>
          <a:p>
            <a:r>
              <a:rPr lang="pl-PL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Wodnik,</a:t>
            </a:r>
            <a:endParaRPr lang="en-US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698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66667E-6 4.44444E-6 L 1.66667E-6 -0.07223 " pathEditMode="relative" rAng="0" ptsTypes="AA">
                                      <p:cBhvr>
                                        <p:cTn id="4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	</a:t>
            </a:r>
            <a:r>
              <a:rPr lang="pl-PL" b="1" dirty="0"/>
              <a:t>Szwedzkie okręty działające w bitwie pod oliwą:</a:t>
            </a:r>
            <a:endParaRPr lang="de-DE" b="1" dirty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46009" y="435279"/>
            <a:ext cx="4819650" cy="36147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de-DE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Tigern </a:t>
            </a:r>
          </a:p>
          <a:p>
            <a:r>
              <a:rPr lang="de-DE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Solen </a:t>
            </a:r>
          </a:p>
          <a:p>
            <a:r>
              <a:rPr lang="de-DE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Pelikan</a:t>
            </a:r>
            <a:r>
              <a:rPr lang="pl-PL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en</a:t>
            </a:r>
            <a:endParaRPr lang="de-DE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de-DE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Manem</a:t>
            </a:r>
            <a:r>
              <a:rPr lang="de-DE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</a:p>
          <a:p>
            <a:r>
              <a:rPr lang="de-DE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Enhörningen</a:t>
            </a:r>
            <a:r>
              <a:rPr lang="de-DE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pl-PL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(</a:t>
            </a:r>
            <a:r>
              <a:rPr lang="pl-PL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Nwm</a:t>
            </a:r>
            <a:r>
              <a:rPr lang="pl-PL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jak to się czyta )</a:t>
            </a:r>
            <a:endParaRPr lang="de-DE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de-DE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Papegoja</a:t>
            </a:r>
            <a:r>
              <a:rPr lang="pl-PL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n</a:t>
            </a:r>
            <a:endParaRPr lang="de-DE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738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15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17"/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9" name="Straight Connector 18"/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25" name="Snip Diagonal Corner Rectangle 2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212" y="641648"/>
            <a:ext cx="6575496" cy="5286838"/>
          </a:xfrm>
          <a:prstGeom prst="snip2DiagRect">
            <a:avLst>
              <a:gd name="adj1" fmla="val 8741"/>
              <a:gd name="adj2" fmla="val 0"/>
            </a:avLst>
          </a:prstGeom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Symbol zastępczy zawartości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217" y="1818619"/>
            <a:ext cx="5641063" cy="2891044"/>
          </a:xfrm>
          <a:prstGeom prst="rect">
            <a:avLst/>
          </a:prstGeom>
        </p:spPr>
      </p:pic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7943920" y="2034915"/>
            <a:ext cx="3382941" cy="1142462"/>
          </a:xfrm>
        </p:spPr>
        <p:txBody>
          <a:bodyPr anchor="b">
            <a:normAutofit/>
          </a:bodyPr>
          <a:lstStyle/>
          <a:p>
            <a:r>
              <a:rPr lang="pl-PL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Dziękujemy za uwagę </a:t>
            </a:r>
            <a:r>
              <a:rPr lang="pl-PL" sz="2400" b="1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 </a:t>
            </a:r>
            <a:endParaRPr lang="de-DE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073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Wycinek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208</Words>
  <Application>Microsoft Office PowerPoint</Application>
  <PresentationFormat>Panoramiczny</PresentationFormat>
  <Paragraphs>33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1" baseType="lpstr">
      <vt:lpstr>Century Gothic</vt:lpstr>
      <vt:lpstr>Wingdings</vt:lpstr>
      <vt:lpstr>Wingdings 3</vt:lpstr>
      <vt:lpstr>Wycinek</vt:lpstr>
      <vt:lpstr>Bitwa pod Oliwą</vt:lpstr>
      <vt:lpstr>Kiedy się odbyła Bitwa pod oliwą ?</vt:lpstr>
      <vt:lpstr>Jak doszło do bitwy ?</vt:lpstr>
      <vt:lpstr>Postacie , które brały udział w bitwie :</vt:lpstr>
      <vt:lpstr> Polskie Okręty działające w bitwie pod oliwą :</vt:lpstr>
      <vt:lpstr> Szwedzkie okręty działające w bitwie pod oliwą:</vt:lpstr>
      <vt:lpstr>Dziękujemy za uwagę 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Bitwa pod Oliwą</dc:title>
  <dc:creator>Andrzej</dc:creator>
  <cp:lastModifiedBy>Andrzej</cp:lastModifiedBy>
  <cp:revision>10</cp:revision>
  <dcterms:created xsi:type="dcterms:W3CDTF">2017-05-25T18:43:57Z</dcterms:created>
  <dcterms:modified xsi:type="dcterms:W3CDTF">2017-05-25T20:09:26Z</dcterms:modified>
</cp:coreProperties>
</file>