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2933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0" y="2925286"/>
            <a:ext cx="9144000" cy="1588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514600" y="2362200"/>
            <a:ext cx="4114800" cy="112776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 defTabSz="914400" rtl="0" eaLnBrk="1" latinLnBrk="0" hangingPunct="1">
              <a:spcBef>
                <a:spcPts val="400"/>
              </a:spcBef>
              <a:buNone/>
            </a:pPr>
            <a:endParaRPr lang="en-US" sz="1800" b="1" kern="1200" cap="all" spc="0" baseline="0" smtClean="0">
              <a:solidFill>
                <a:schemeClr val="bg1"/>
              </a:solidFill>
              <a:latin typeface="+mj-lt"/>
              <a:ea typeface="+mj-ea"/>
              <a:cs typeface="Tunga" pitchFamily="2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65400" y="3045460"/>
            <a:ext cx="4013200" cy="428625"/>
          </a:xfrm>
        </p:spPr>
        <p:txBody>
          <a:bodyPr tIns="0" anchor="t">
            <a:noAutofit/>
          </a:bodyPr>
          <a:lstStyle>
            <a:lvl1pPr marL="0" indent="0" algn="ctr">
              <a:buNone/>
              <a:defRPr sz="1600" b="0" i="0" cap="none" spc="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65400" y="2397760"/>
            <a:ext cx="4013200" cy="599440"/>
          </a:xfrm>
          <a:noFill/>
          <a:ln>
            <a:noFill/>
          </a:ln>
        </p:spPr>
        <p:txBody>
          <a:bodyPr bIns="0" anchor="b"/>
          <a:lstStyle>
            <a:lvl1pPr>
              <a:defRPr>
                <a:effectLst>
                  <a:glow rad="88900">
                    <a:schemeClr val="tx1">
                      <a:alpha val="60000"/>
                    </a:schemeClr>
                  </a:glo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C2750CD9-D7B9-472E-8B10-83CE9C3D58E3}" type="datetimeFigureOut">
              <a:rPr lang="pl-PL" smtClean="0"/>
              <a:t>2017-05-23</a:t>
            </a:fld>
            <a:endParaRPr lang="pl-PL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DC68E1-AB24-43CA-9958-8B499216EAE0}" type="slidenum">
              <a:rPr lang="pl-PL" smtClean="0"/>
              <a:t>‹#›</a:t>
            </a:fld>
            <a:endParaRPr lang="pl-PL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50CD9-D7B9-472E-8B10-83CE9C3D58E3}" type="datetimeFigureOut">
              <a:rPr lang="pl-PL" smtClean="0"/>
              <a:t>2017-05-23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C68E1-AB24-43CA-9958-8B499216EAE0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 rot="5400000">
            <a:off x="4267200" y="3429000"/>
            <a:ext cx="6858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 bwMode="hidden">
          <a:xfrm>
            <a:off x="0" y="1"/>
            <a:ext cx="76962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629400" cy="5029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50CD9-D7B9-472E-8B10-83CE9C3D58E3}" type="datetimeFigureOut">
              <a:rPr lang="pl-PL" smtClean="0"/>
              <a:t>2017-05-23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C68E1-AB24-43CA-9958-8B499216EAE0}" type="slidenum">
              <a:rPr lang="pl-PL" smtClean="0"/>
              <a:t>‹#›</a:t>
            </a:fld>
            <a:endParaRPr lang="pl-PL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39000" y="914401"/>
            <a:ext cx="926980" cy="5029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457200" y="2020824"/>
            <a:ext cx="8229600" cy="40751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2750CD9-D7B9-472E-8B10-83CE9C3D58E3}" type="datetimeFigureOut">
              <a:rPr lang="pl-PL" smtClean="0"/>
              <a:t>2017-05-23</a:t>
            </a:fld>
            <a:endParaRPr lang="pl-PL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3DC68E1-AB24-43CA-9958-8B499216EAE0}" type="slidenum">
              <a:rPr lang="pl-PL" smtClean="0"/>
              <a:t>‹#›</a:t>
            </a:fld>
            <a:endParaRPr lang="pl-PL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922776"/>
            <a:ext cx="9144000" cy="2935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0" y="3921760"/>
            <a:ext cx="9144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2514600" y="3368040"/>
            <a:ext cx="4114800" cy="112776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 defTabSz="914400" rtl="0" eaLnBrk="1" latinLnBrk="0" hangingPunct="1">
              <a:spcBef>
                <a:spcPts val="400"/>
              </a:spcBef>
              <a:buNone/>
            </a:pPr>
            <a:endParaRPr lang="en-US" sz="1800" b="1" kern="1200" cap="all" spc="0" baseline="0" smtClean="0">
              <a:solidFill>
                <a:schemeClr val="bg1"/>
              </a:solidFill>
              <a:latin typeface="+mj-lt"/>
              <a:ea typeface="+mj-ea"/>
              <a:cs typeface="Tunga" pitchFamily="2"/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 bwMode="black">
          <a:xfrm>
            <a:off x="2529052" y="3367246"/>
            <a:ext cx="4085897" cy="706821"/>
          </a:xfrm>
          <a:prstGeom prst="rect">
            <a:avLst/>
          </a:prstGeom>
          <a:noFill/>
          <a:ln w="98425" cmpd="thinThick">
            <a:noFill/>
            <a:miter lim="800000"/>
          </a:ln>
        </p:spPr>
        <p:txBody>
          <a:bodyPr vert="horz" lIns="91440" tIns="45720" rIns="91440" bIns="0" rtlCol="0" anchor="b" anchorCtr="0">
            <a:normAutofit/>
          </a:bodyPr>
          <a:lstStyle>
            <a:lvl1pPr>
              <a:defRPr kumimoji="0" lang="en-US" sz="18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 bwMode="black">
          <a:xfrm>
            <a:off x="2518542" y="4084577"/>
            <a:ext cx="4106917" cy="397094"/>
          </a:xfrm>
        </p:spPr>
        <p:txBody>
          <a:bodyPr tIns="0" anchor="t" anchorCtr="0">
            <a:normAutofit/>
          </a:bodyPr>
          <a:lstStyle>
            <a:lvl1pPr marL="0" indent="0" algn="ctr">
              <a:buNone/>
              <a:def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50CD9-D7B9-472E-8B10-83CE9C3D58E3}" type="datetimeFigureOut">
              <a:rPr lang="pl-PL" smtClean="0"/>
              <a:t>2017-05-23</a:t>
            </a:fld>
            <a:endParaRPr lang="pl-PL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DC68E1-AB24-43CA-9958-8B499216EAE0}" type="slidenum">
              <a:rPr lang="pl-PL" smtClean="0"/>
              <a:t>‹#›</a:t>
            </a:fld>
            <a:endParaRPr lang="pl-PL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3"/>
          </p:nvPr>
        </p:nvSpPr>
        <p:spPr>
          <a:xfrm>
            <a:off x="457201" y="2020824"/>
            <a:ext cx="4023360" cy="40050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Content Placeholder 30"/>
          <p:cNvSpPr>
            <a:spLocks noGrp="1"/>
          </p:cNvSpPr>
          <p:nvPr>
            <p:ph sz="quarter" idx="14"/>
          </p:nvPr>
        </p:nvSpPr>
        <p:spPr>
          <a:xfrm>
            <a:off x="4663440" y="2020824"/>
            <a:ext cx="4023360" cy="40050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C2750CD9-D7B9-472E-8B10-83CE9C3D58E3}" type="datetimeFigureOut">
              <a:rPr lang="pl-PL" smtClean="0"/>
              <a:t>2017-05-23</a:t>
            </a:fld>
            <a:endParaRPr lang="pl-PL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3DC68E1-AB24-43CA-9958-8B499216EAE0}" type="slidenum">
              <a:rPr lang="pl-PL" smtClean="0"/>
              <a:t>‹#›</a:t>
            </a:fld>
            <a:endParaRPr lang="pl-PL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ontent Placeholder 30"/>
          <p:cNvSpPr>
            <a:spLocks noGrp="1"/>
          </p:cNvSpPr>
          <p:nvPr>
            <p:ph sz="quarter" idx="13"/>
          </p:nvPr>
        </p:nvSpPr>
        <p:spPr>
          <a:xfrm>
            <a:off x="457201" y="2819400"/>
            <a:ext cx="4023360" cy="320954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4" name="Content Placeholder 30"/>
          <p:cNvSpPr>
            <a:spLocks noGrp="1"/>
          </p:cNvSpPr>
          <p:nvPr>
            <p:ph sz="quarter" idx="14"/>
          </p:nvPr>
        </p:nvSpPr>
        <p:spPr>
          <a:xfrm>
            <a:off x="4663440" y="2816352"/>
            <a:ext cx="4023360" cy="320954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020824"/>
            <a:ext cx="4023360" cy="704088"/>
          </a:xfrm>
          <a:noFill/>
          <a:ln w="98425" cmpd="thinThick">
            <a:noFill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kern="1200" cap="none" spc="200" baseline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63440" y="2020824"/>
            <a:ext cx="4023360" cy="704088"/>
          </a:xfrm>
          <a:noFill/>
          <a:ln w="98425" cmpd="thinThick">
            <a:noFill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i="0" kern="1200" cap="none" spc="200" baseline="0" dirty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Tx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C2750CD9-D7B9-472E-8B10-83CE9C3D58E3}" type="datetimeFigureOut">
              <a:rPr lang="pl-PL" smtClean="0"/>
              <a:t>2017-05-23</a:t>
            </a:fld>
            <a:endParaRPr lang="pl-PL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3DC68E1-AB24-43CA-9958-8B499216EAE0}" type="slidenum">
              <a:rPr lang="pl-PL" smtClean="0"/>
              <a:t>‹#›</a:t>
            </a:fld>
            <a:endParaRPr lang="pl-PL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50CD9-D7B9-472E-8B10-83CE9C3D58E3}" type="datetimeFigureOut">
              <a:rPr lang="pl-PL" smtClean="0"/>
              <a:t>2017-05-23</a:t>
            </a:fld>
            <a:endParaRPr lang="pl-PL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DC68E1-AB24-43CA-9958-8B499216EAE0}" type="slidenum">
              <a:rPr lang="pl-PL" smtClean="0"/>
              <a:t>‹#›</a:t>
            </a:fld>
            <a:endParaRPr lang="pl-PL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50CD9-D7B9-472E-8B10-83CE9C3D58E3}" type="datetimeFigureOut">
              <a:rPr lang="pl-PL" smtClean="0"/>
              <a:t>2017-05-23</a:t>
            </a:fld>
            <a:endParaRPr lang="pl-PL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DC68E1-AB24-43CA-9958-8B499216EAE0}" type="slidenum">
              <a:rPr lang="pl-PL" smtClean="0"/>
              <a:t>‹#›</a:t>
            </a:fld>
            <a:endParaRPr lang="pl-PL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4"/>
          </p:nvPr>
        </p:nvSpPr>
        <p:spPr>
          <a:xfrm>
            <a:off x="1485900" y="1914525"/>
            <a:ext cx="6172200" cy="351091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7360" y="5513832"/>
            <a:ext cx="5669280" cy="548640"/>
          </a:xfrm>
        </p:spPr>
        <p:txBody>
          <a:bodyPr vert="horz" lIns="91440" tIns="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Arial" pitchFamily="34" charset="0"/>
              <a:buNone/>
              <a:defRPr lang="en-US" sz="1400" b="0" i="0" kern="1200" cap="none" spc="0" baseline="0" smtClean="0">
                <a:solidFill>
                  <a:schemeClr val="tx1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C2750CD9-D7B9-472E-8B10-83CE9C3D58E3}" type="datetimeFigureOut">
              <a:rPr lang="pl-PL" smtClean="0"/>
              <a:t>2017-05-23</a:t>
            </a:fld>
            <a:endParaRPr lang="pl-PL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3DC68E1-AB24-43CA-9958-8B499216EAE0}" type="slidenum">
              <a:rPr lang="pl-PL" smtClean="0"/>
              <a:t>‹#›</a:t>
            </a:fld>
            <a:endParaRPr lang="pl-PL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52209" y="2026918"/>
            <a:ext cx="5439582" cy="3263750"/>
          </a:xfrm>
          <a:solidFill>
            <a:schemeClr val="tx1"/>
          </a:solidFill>
          <a:ln w="69850" cmpd="dbl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0" kern="1200" cap="none" spc="0" baseline="0" dirty="0">
                <a:solidFill>
                  <a:schemeClr val="bg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1737360" y="5516880"/>
            <a:ext cx="5669280" cy="548640"/>
          </a:xfrm>
        </p:spPr>
        <p:txBody>
          <a:bodyPr vert="horz" lIns="91440" tIns="0" rIns="91440" bIns="0" rtlCol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1400" b="0" i="0" kern="1200" cap="none" spc="30" baseline="0" smtClean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marL="0" lvl="0" indent="0" algn="ctr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14600" y="975360"/>
            <a:ext cx="4114800" cy="7010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4"/>
          </p:nvPr>
        </p:nvSpPr>
        <p:spPr>
          <a:xfrm>
            <a:off x="2981325" y="273180"/>
            <a:ext cx="3181350" cy="292100"/>
          </a:xfrm>
        </p:spPr>
        <p:txBody>
          <a:bodyPr/>
          <a:lstStyle/>
          <a:p>
            <a:fld id="{C2750CD9-D7B9-472E-8B10-83CE9C3D58E3}" type="datetimeFigureOut">
              <a:rPr lang="pl-PL" smtClean="0"/>
              <a:t>2017-05-23</a:t>
            </a:fld>
            <a:endParaRPr lang="pl-PL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5"/>
          </p:nvPr>
        </p:nvSpPr>
        <p:spPr>
          <a:xfrm>
            <a:off x="4038600" y="6172200"/>
            <a:ext cx="1066800" cy="304800"/>
          </a:xfrm>
        </p:spPr>
        <p:txBody>
          <a:bodyPr/>
          <a:lstStyle/>
          <a:p>
            <a:fld id="{13DC68E1-AB24-43CA-9958-8B499216EAE0}" type="slidenum">
              <a:rPr lang="pl-PL" smtClean="0"/>
              <a:t>‹#›</a:t>
            </a:fld>
            <a:endParaRPr lang="pl-PL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6"/>
          </p:nvPr>
        </p:nvSpPr>
        <p:spPr>
          <a:xfrm>
            <a:off x="1447800" y="6486525"/>
            <a:ext cx="6248400" cy="292100"/>
          </a:xfrm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hidden">
          <a:xfrm>
            <a:off x="0" y="1335973"/>
            <a:ext cx="9144000" cy="55220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19301"/>
            <a:ext cx="8229600" cy="4117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981325" y="273180"/>
            <a:ext cx="318135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 b="0" cap="all" spc="300" baseline="0">
                <a:solidFill>
                  <a:schemeClr val="tx1"/>
                </a:solidFill>
              </a:defRPr>
            </a:lvl1pPr>
          </a:lstStyle>
          <a:p>
            <a:fld id="{C2750CD9-D7B9-472E-8B10-83CE9C3D58E3}" type="datetimeFigureOut">
              <a:rPr lang="pl-PL" smtClean="0"/>
              <a:t>2017-05-23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47800" y="6486525"/>
            <a:ext cx="62484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100" b="0" cap="all" spc="300" baseline="0">
                <a:solidFill>
                  <a:schemeClr val="tx1"/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38600" y="6172200"/>
            <a:ext cx="1066800" cy="304800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ctr">
            <a:normAutofit/>
          </a:bodyPr>
          <a:lstStyle>
            <a:lvl1pPr algn="ctr">
              <a:defRPr sz="1200" b="1">
                <a:solidFill>
                  <a:schemeClr val="tx1"/>
                </a:solidFill>
              </a:defRPr>
            </a:lvl1pPr>
          </a:lstStyle>
          <a:p>
            <a:fld id="{13DC68E1-AB24-43CA-9958-8B499216EAE0}" type="slidenum">
              <a:rPr lang="pl-PL" smtClean="0"/>
              <a:t>‹#›</a:t>
            </a:fld>
            <a:endParaRPr lang="pl-PL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1331436"/>
            <a:ext cx="9144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4600" y="975360"/>
            <a:ext cx="4114800" cy="70104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ts val="400"/>
        </a:spcBef>
        <a:buNone/>
        <a:defRPr sz="1800" b="1" kern="1200" cap="all" spc="0" baseline="0">
          <a:solidFill>
            <a:schemeClr val="bg1">
              <a:lumMod val="75000"/>
              <a:lumOff val="25000"/>
            </a:schemeClr>
          </a:solidFill>
          <a:effectLst/>
          <a:latin typeface="+mj-lt"/>
          <a:ea typeface="+mj-ea"/>
          <a:cs typeface="Tunga" pitchFamily="2"/>
        </a:defRPr>
      </a:lvl1pPr>
    </p:titleStyle>
    <p:bodyStyle>
      <a:lvl1pPr marL="0" indent="0" algn="ctr" defTabSz="914400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Clr>
          <a:schemeClr val="accent1"/>
        </a:buClr>
        <a:buFontTx/>
        <a:buNone/>
        <a:defRPr sz="2000" b="0" i="0" kern="1200" cap="none" spc="30" baseline="0">
          <a:solidFill>
            <a:schemeClr val="tx1"/>
          </a:solidFill>
          <a:latin typeface="+mn-lt"/>
          <a:ea typeface="+mn-ea"/>
          <a:cs typeface="Tahoma" pitchFamily="34" charset="0"/>
        </a:defRPr>
      </a:lvl1pPr>
      <a:lvl2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3pPr>
      <a:lvl4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4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400" kern="1200" baseline="0">
          <a:solidFill>
            <a:schemeClr val="tx1"/>
          </a:solidFill>
          <a:latin typeface="+mn-lt"/>
          <a:ea typeface="+mn-ea"/>
          <a:cs typeface="Tahoma" pitchFamily="34" charset="0"/>
        </a:defRPr>
      </a:lvl5pPr>
      <a:lvl6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learningapps.org/user/zosia.brydak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smtClean="0"/>
              <a:t>Część 2</a:t>
            </a:r>
            <a:endParaRPr lang="pl-PL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Pierwszy lot na księżyc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95574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457200" y="2020824"/>
            <a:ext cx="8229600" cy="4379976"/>
          </a:xfrm>
        </p:spPr>
        <p:txBody>
          <a:bodyPr>
            <a:normAutofit fontScale="70000" lnSpcReduction="20000"/>
          </a:bodyPr>
          <a:lstStyle/>
          <a:p>
            <a:r>
              <a:rPr lang="pl-PL" dirty="0">
                <a:solidFill>
                  <a:srgbClr val="3399FF"/>
                </a:solidFill>
              </a:rPr>
              <a:t>Neil Armstrong</a:t>
            </a:r>
            <a:r>
              <a:rPr lang="pl-PL" dirty="0"/>
              <a:t>- urodził się 5 sierpnia 1930, na farmie w stanie Ohio. Jego ojciec pracował dla</a:t>
            </a:r>
          </a:p>
          <a:p>
            <a:r>
              <a:rPr lang="pl-PL" dirty="0" smtClean="0"/>
              <a:t>stanu </a:t>
            </a:r>
            <a:r>
              <a:rPr lang="pl-PL" dirty="0"/>
              <a:t>Ohio. Jego praca wymagała ciągłych przeprowadzek. Zanim Neil skończył 13 lat,</a:t>
            </a:r>
          </a:p>
          <a:p>
            <a:r>
              <a:rPr lang="pl-PL" dirty="0" smtClean="0"/>
              <a:t>Armstrongowie </a:t>
            </a:r>
            <a:r>
              <a:rPr lang="pl-PL" dirty="0"/>
              <a:t>przeprowadzili się szesnaście razy. 17 września 1962 roku został przyjęty do</a:t>
            </a:r>
          </a:p>
          <a:p>
            <a:r>
              <a:rPr lang="pl-PL" dirty="0" smtClean="0"/>
              <a:t>zespołu </a:t>
            </a:r>
            <a:r>
              <a:rPr lang="pl-PL" dirty="0"/>
              <a:t>astronautów. Został dowódcą Apollo 11 i pierwszym człowiekiem stąpającym po</a:t>
            </a:r>
          </a:p>
          <a:p>
            <a:r>
              <a:rPr lang="pl-PL" dirty="0" smtClean="0"/>
              <a:t>Księżycu </a:t>
            </a:r>
            <a:r>
              <a:rPr lang="pl-PL" dirty="0"/>
              <a:t>( 21 lipca 1969 rok o godz. 2:56)</a:t>
            </a:r>
          </a:p>
          <a:p>
            <a:r>
              <a:rPr lang="pl-PL" dirty="0" err="1" smtClean="0">
                <a:solidFill>
                  <a:srgbClr val="3399FF"/>
                </a:solidFill>
              </a:rPr>
              <a:t>Buzz</a:t>
            </a:r>
            <a:r>
              <a:rPr lang="pl-PL" dirty="0" smtClean="0">
                <a:solidFill>
                  <a:srgbClr val="3399FF"/>
                </a:solidFill>
              </a:rPr>
              <a:t> </a:t>
            </a:r>
            <a:r>
              <a:rPr lang="pl-PL" dirty="0" err="1">
                <a:solidFill>
                  <a:srgbClr val="3399FF"/>
                </a:solidFill>
              </a:rPr>
              <a:t>Aldrin</a:t>
            </a:r>
            <a:r>
              <a:rPr lang="pl-PL" dirty="0"/>
              <a:t>- urodził się 20 stycznia 1930 roku. Po urodzeniu rodzice nadali mu imiona: Edwin</a:t>
            </a:r>
          </a:p>
          <a:p>
            <a:r>
              <a:rPr lang="pl-PL" dirty="0" err="1" smtClean="0"/>
              <a:t>Eugene</a:t>
            </a:r>
            <a:r>
              <a:rPr lang="pl-PL" dirty="0"/>
              <a:t>. Przydomek „</a:t>
            </a:r>
            <a:r>
              <a:rPr lang="pl-PL" dirty="0" err="1"/>
              <a:t>Buzz</a:t>
            </a:r>
            <a:r>
              <a:rPr lang="pl-PL" dirty="0"/>
              <a:t>” otrzymał w dzieciństwie – „</a:t>
            </a:r>
            <a:r>
              <a:rPr lang="pl-PL" dirty="0" err="1"/>
              <a:t>Buzzerem</a:t>
            </a:r>
            <a:r>
              <a:rPr lang="pl-PL" dirty="0"/>
              <a:t>” nazywała go młodsza siostra,</a:t>
            </a:r>
          </a:p>
          <a:p>
            <a:r>
              <a:rPr lang="pl-PL" dirty="0" smtClean="0"/>
              <a:t>mająca </a:t>
            </a:r>
            <a:r>
              <a:rPr lang="pl-PL" dirty="0"/>
              <a:t>trudności z prawidłową wymową słowa „</a:t>
            </a:r>
            <a:r>
              <a:rPr lang="pl-PL" dirty="0" err="1"/>
              <a:t>brother</a:t>
            </a:r>
            <a:r>
              <a:rPr lang="pl-PL" dirty="0"/>
              <a:t>” (brat). W 1988 w postępowaniu</a:t>
            </a:r>
          </a:p>
          <a:p>
            <a:r>
              <a:rPr lang="pl-PL" dirty="0" smtClean="0"/>
              <a:t>administracyjnym </a:t>
            </a:r>
            <a:r>
              <a:rPr lang="pl-PL" dirty="0"/>
              <a:t>zmienił przydomek na imię prawne. W 1963 zakwalifikowany do trzeciej grupy</a:t>
            </a:r>
          </a:p>
          <a:p>
            <a:r>
              <a:rPr lang="pl-PL" dirty="0" smtClean="0"/>
              <a:t>NASA</a:t>
            </a:r>
            <a:r>
              <a:rPr lang="pl-PL" dirty="0"/>
              <a:t>. Był pilotem lądownika księżycowego Apollo 11, i jednocześnie drugim człowiekiem na</a:t>
            </a:r>
          </a:p>
          <a:p>
            <a:r>
              <a:rPr lang="pl-PL" dirty="0" smtClean="0"/>
              <a:t>księżycu</a:t>
            </a:r>
            <a:r>
              <a:rPr lang="pl-PL" dirty="0"/>
              <a:t>. Odszedł z NASA w lipcu 1971 roku.</a:t>
            </a:r>
          </a:p>
          <a:p>
            <a:r>
              <a:rPr lang="pl-PL" dirty="0" smtClean="0">
                <a:solidFill>
                  <a:srgbClr val="3399FF"/>
                </a:solidFill>
              </a:rPr>
              <a:t>Michael </a:t>
            </a:r>
            <a:r>
              <a:rPr lang="pl-PL" dirty="0">
                <a:solidFill>
                  <a:srgbClr val="3399FF"/>
                </a:solidFill>
              </a:rPr>
              <a:t>Collins</a:t>
            </a:r>
            <a:r>
              <a:rPr lang="pl-PL" dirty="0"/>
              <a:t>- urodził się 31 października 1930 roku w Rzymie. W 1963, podobnie jak </a:t>
            </a:r>
            <a:r>
              <a:rPr lang="pl-PL" dirty="0" err="1"/>
              <a:t>Buzz</a:t>
            </a:r>
            <a:endParaRPr lang="pl-PL" dirty="0"/>
          </a:p>
          <a:p>
            <a:r>
              <a:rPr lang="pl-PL" dirty="0" err="1" smtClean="0"/>
              <a:t>Aldrin</a:t>
            </a:r>
            <a:r>
              <a:rPr lang="pl-PL" dirty="0"/>
              <a:t>, zakwalifikował się do trzeciej grupy astronautów NASA. Był pilotem modułu dowodzenia </a:t>
            </a:r>
            <a:r>
              <a:rPr lang="pl-PL" dirty="0" smtClean="0"/>
              <a:t>Apollo 11</a:t>
            </a:r>
            <a:r>
              <a:rPr lang="pl-PL" dirty="0"/>
              <a:t>. W styczniu 1970 odszedł z NASA.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Postacie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65692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4"/>
          </p:nvPr>
        </p:nvSpPr>
        <p:spPr>
          <a:xfrm>
            <a:off x="1524000" y="2209800"/>
            <a:ext cx="6172200" cy="3510915"/>
          </a:xfrm>
        </p:spPr>
        <p:txBody>
          <a:bodyPr>
            <a:normAutofit fontScale="92500" lnSpcReduction="10000"/>
          </a:bodyPr>
          <a:lstStyle/>
          <a:p>
            <a:r>
              <a:rPr lang="pl-PL" dirty="0"/>
              <a:t>1. Głównym celem misji nie było wylądowanie na Księżycu i powrót na Ziemię. Jednym z najważniejszych działań misji było zebranie próbek kamieni i pyłu zebranych z gruntu.</a:t>
            </a:r>
            <a:br>
              <a:rPr lang="pl-PL" dirty="0"/>
            </a:br>
            <a:endParaRPr lang="pl-PL" dirty="0"/>
          </a:p>
          <a:p>
            <a:r>
              <a:rPr lang="pl-PL" dirty="0"/>
              <a:t>2. Na powierzchni księżyca astronauci zostawili tablicę z napisem "W tym miejscu ludzie z planety Ziemia po raz pierwszy postawili stopę na Księżycu. Lipiec 1969. Przybywamy w pokoju dla dobra całej ludzkości"</a:t>
            </a:r>
            <a:br>
              <a:rPr lang="pl-PL" dirty="0"/>
            </a:br>
            <a:endParaRPr lang="pl-PL" dirty="0"/>
          </a:p>
          <a:p>
            <a:r>
              <a:rPr lang="pl-PL" dirty="0"/>
              <a:t>3. Flaga amerykańska postawiona na Księżycu od razu po starcie rakiety w stronę Ziemi się przewróciła.</a:t>
            </a:r>
          </a:p>
          <a:p>
            <a:endParaRPr lang="pl-PL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1752600" y="6172200"/>
            <a:ext cx="5669280" cy="548640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Ciekawostki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03447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pl-PL" dirty="0">
                <a:hlinkClick r:id="rId2"/>
              </a:rPr>
              <a:t>http</a:t>
            </a:r>
            <a:r>
              <a:rPr lang="pl-PL">
                <a:hlinkClick r:id="rId2"/>
              </a:rPr>
              <a:t>://</a:t>
            </a:r>
            <a:r>
              <a:rPr lang="pl-PL" smtClean="0">
                <a:hlinkClick r:id="rId2"/>
              </a:rPr>
              <a:t>learningapps.org/user/zosia.brydak</a:t>
            </a:r>
            <a:endParaRPr lang="pl-PL" smtClean="0"/>
          </a:p>
          <a:p>
            <a:endParaRPr lang="pl-PL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Gra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55272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ackTie">
  <a:themeElements>
    <a:clrScheme name="BlackTie">
      <a:dk1>
        <a:srgbClr val="000000"/>
      </a:dk1>
      <a:lt1>
        <a:srgbClr val="FFFFFF"/>
      </a:lt1>
      <a:dk2>
        <a:srgbClr val="46464A"/>
      </a:dk2>
      <a:lt2>
        <a:srgbClr val="E3DCCF"/>
      </a:lt2>
      <a:accent1>
        <a:srgbClr val="6F6F74"/>
      </a:accent1>
      <a:accent2>
        <a:srgbClr val="A7B789"/>
      </a:accent2>
      <a:accent3>
        <a:srgbClr val="BEAE98"/>
      </a:accent3>
      <a:accent4>
        <a:srgbClr val="92A9B9"/>
      </a:accent4>
      <a:accent5>
        <a:srgbClr val="9C8265"/>
      </a:accent5>
      <a:accent6>
        <a:srgbClr val="8D6974"/>
      </a:accent6>
      <a:hlink>
        <a:srgbClr val="67AABF"/>
      </a:hlink>
      <a:folHlink>
        <a:srgbClr val="B1B5AB"/>
      </a:folHlink>
    </a:clrScheme>
    <a:fontScheme name="BlackTi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BlackTi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20000"/>
              </a:schemeClr>
            </a:gs>
            <a:gs pos="30000">
              <a:schemeClr val="phClr">
                <a:tint val="61000"/>
                <a:satMod val="220000"/>
              </a:schemeClr>
            </a:gs>
            <a:gs pos="45000">
              <a:schemeClr val="phClr">
                <a:tint val="66000"/>
                <a:satMod val="240000"/>
              </a:schemeClr>
            </a:gs>
            <a:gs pos="55000">
              <a:schemeClr val="phClr">
                <a:tint val="66000"/>
                <a:satMod val="220000"/>
              </a:schemeClr>
            </a:gs>
            <a:gs pos="73000">
              <a:schemeClr val="phClr">
                <a:tint val="61000"/>
                <a:satMod val="220000"/>
              </a:schemeClr>
            </a:gs>
            <a:gs pos="100000">
              <a:schemeClr val="phClr">
                <a:tint val="45000"/>
                <a:satMod val="22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  <a:satMod val="110000"/>
              </a:schemeClr>
            </a:gs>
            <a:gs pos="30000">
              <a:schemeClr val="phClr">
                <a:shade val="90000"/>
                <a:satMod val="120000"/>
              </a:schemeClr>
            </a:gs>
            <a:gs pos="45000">
              <a:schemeClr val="phClr">
                <a:shade val="100000"/>
                <a:satMod val="128000"/>
              </a:schemeClr>
            </a:gs>
            <a:gs pos="55000">
              <a:schemeClr val="phClr">
                <a:shade val="100000"/>
                <a:satMod val="128000"/>
              </a:schemeClr>
            </a:gs>
            <a:gs pos="73000">
              <a:schemeClr val="phClr">
                <a:shade val="90000"/>
                <a:satMod val="120000"/>
              </a:schemeClr>
            </a:gs>
            <a:gs pos="100000">
              <a:schemeClr val="phClr">
                <a:shade val="63000"/>
                <a:satMod val="11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190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7150" dist="38100" dir="5400000" algn="br" rotWithShape="0">
              <a:srgbClr val="000000">
                <a:alpha val="5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1800000"/>
            </a:lightRig>
          </a:scene3d>
          <a:sp3d>
            <a:bevelT w="44450" h="31750" prst="coolSlant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20000"/>
              </a:schemeClr>
            </a:duotone>
          </a:blip>
          <a:stretch/>
        </a:blip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30000"/>
                <a:satMod val="255000"/>
              </a:schemeClr>
            </a:gs>
          </a:gsLst>
          <a:path path="circle">
            <a:fillToRect l="50000" t="-80000" r="50000" b="18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Black Tie</Template>
  <TotalTime>10</TotalTime>
  <Words>240</Words>
  <Application>Microsoft Office PowerPoint</Application>
  <PresentationFormat>On-screen Show (4:3)</PresentationFormat>
  <Paragraphs>22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BlackTie</vt:lpstr>
      <vt:lpstr>Pierwszy lot na księżyc</vt:lpstr>
      <vt:lpstr>Postacie</vt:lpstr>
      <vt:lpstr>Ciekawostki</vt:lpstr>
      <vt:lpstr>Gra</vt:lpstr>
    </vt:vector>
  </TitlesOfParts>
  <Company>BP International Ltd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Pierwszy lot na księżyc</dc:title>
  <dc:creator>Trebacz, Ewa</dc:creator>
  <cp:lastModifiedBy>Trebacz, Ewa</cp:lastModifiedBy>
  <cp:revision>2</cp:revision>
  <dcterms:created xsi:type="dcterms:W3CDTF">2017-05-23T19:06:08Z</dcterms:created>
  <dcterms:modified xsi:type="dcterms:W3CDTF">2017-05-23T19:16:27Z</dcterms:modified>
</cp:coreProperties>
</file>